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49"/>
  </p:notesMasterIdLst>
  <p:sldIdLst>
    <p:sldId id="256" r:id="rId5"/>
    <p:sldId id="293" r:id="rId6"/>
    <p:sldId id="260" r:id="rId7"/>
    <p:sldId id="265" r:id="rId8"/>
    <p:sldId id="262" r:id="rId9"/>
    <p:sldId id="263" r:id="rId10"/>
    <p:sldId id="264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1" r:id="rId25"/>
    <p:sldId id="282" r:id="rId26"/>
    <p:sldId id="284" r:id="rId27"/>
    <p:sldId id="287" r:id="rId28"/>
    <p:sldId id="288" r:id="rId29"/>
    <p:sldId id="289" r:id="rId30"/>
    <p:sldId id="290" r:id="rId31"/>
    <p:sldId id="291" r:id="rId32"/>
    <p:sldId id="304" r:id="rId33"/>
    <p:sldId id="283" r:id="rId34"/>
    <p:sldId id="285" r:id="rId35"/>
    <p:sldId id="292" r:id="rId36"/>
    <p:sldId id="295" r:id="rId37"/>
    <p:sldId id="294" r:id="rId38"/>
    <p:sldId id="296" r:id="rId39"/>
    <p:sldId id="297" r:id="rId40"/>
    <p:sldId id="298" r:id="rId41"/>
    <p:sldId id="299" r:id="rId42"/>
    <p:sldId id="305" r:id="rId43"/>
    <p:sldId id="300" r:id="rId44"/>
    <p:sldId id="286" r:id="rId45"/>
    <p:sldId id="301" r:id="rId46"/>
    <p:sldId id="302" r:id="rId47"/>
    <p:sldId id="303" r:id="rId48"/>
  </p:sldIdLst>
  <p:sldSz cx="9144000" cy="6858000" type="screen4x3"/>
  <p:notesSz cx="6858000" cy="9144000"/>
  <p:defaultTextStyle>
    <a:defPPr>
      <a:defRPr lang="nn-NO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865">
          <p15:clr>
            <a:srgbClr val="A4A3A4"/>
          </p15:clr>
        </p15:guide>
        <p15:guide id="2" pos="49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B523"/>
    <a:srgbClr val="EDEDED"/>
    <a:srgbClr val="FFB952"/>
    <a:srgbClr val="B1B7C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 autoAdjust="0"/>
    <p:restoredTop sz="94551" autoAdjust="0"/>
  </p:normalViewPr>
  <p:slideViewPr>
    <p:cSldViewPr snapToGrid="0" snapToObjects="1">
      <p:cViewPr>
        <p:scale>
          <a:sx n="84" d="100"/>
          <a:sy n="84" d="100"/>
        </p:scale>
        <p:origin x="1578" y="48"/>
      </p:cViewPr>
      <p:guideLst>
        <p:guide orient="horz" pos="3865"/>
        <p:guide pos="49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slide" Target="slides/slide38.xml"/><Relationship Id="rId47" Type="http://schemas.openxmlformats.org/officeDocument/2006/relationships/slide" Target="slides/slide43.xml"/><Relationship Id="rId50" Type="http://schemas.openxmlformats.org/officeDocument/2006/relationships/presProps" Target="presProps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9" Type="http://schemas.openxmlformats.org/officeDocument/2006/relationships/slide" Target="slides/slide25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slide" Target="slides/slide41.xml"/><Relationship Id="rId53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slide" Target="slides/slide40.xml"/><Relationship Id="rId52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slide" Target="slides/slide39.xml"/><Relationship Id="rId48" Type="http://schemas.openxmlformats.org/officeDocument/2006/relationships/slide" Target="slides/slide44.xml"/><Relationship Id="rId8" Type="http://schemas.openxmlformats.org/officeDocument/2006/relationships/slide" Target="slides/slide4.xml"/><Relationship Id="rId51" Type="http://schemas.openxmlformats.org/officeDocument/2006/relationships/viewProps" Target="view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slide" Target="slides/slide42.xml"/><Relationship Id="rId20" Type="http://schemas.openxmlformats.org/officeDocument/2006/relationships/slide" Target="slides/slide16.xml"/><Relationship Id="rId41" Type="http://schemas.openxmlformats.org/officeDocument/2006/relationships/slide" Target="slides/slide37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4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CD2493-0AFC-45FB-85C8-B9D552CC01B0}" type="datetimeFigureOut">
              <a:rPr lang="en-US" smtClean="0"/>
              <a:t>10-Sep-18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1F574B-F1F9-4A58-A9A6-B35C496CFC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4269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Box</a:t>
            </a:r>
            <a:r>
              <a:rPr lang="en-US" baseline="0" dirty="0"/>
              <a:t> 2.2 in </a:t>
            </a:r>
            <a:r>
              <a:rPr lang="en-US" i="1" baseline="0" dirty="0"/>
              <a:t>The art of computer systems performance analysis. </a:t>
            </a:r>
            <a:r>
              <a:rPr lang="en-US" i="0" baseline="0" dirty="0"/>
              <a:t>Raj Jain</a:t>
            </a:r>
            <a:r>
              <a:rPr lang="en-US" i="1" baseline="0" dirty="0"/>
              <a:t>. </a:t>
            </a:r>
            <a:r>
              <a:rPr lang="en-US" i="0" baseline="0" dirty="0"/>
              <a:t>Wiley. 1991.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3999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Box</a:t>
            </a:r>
            <a:r>
              <a:rPr lang="en-US" baseline="0" dirty="0"/>
              <a:t> 2.1 in </a:t>
            </a:r>
            <a:r>
              <a:rPr lang="en-US" i="1" baseline="0" dirty="0"/>
              <a:t>The art of computer systems performance analysis. </a:t>
            </a:r>
            <a:r>
              <a:rPr lang="en-US" i="0" baseline="0" dirty="0"/>
              <a:t>Raj Jain</a:t>
            </a:r>
            <a:r>
              <a:rPr lang="en-US" i="1" baseline="0" dirty="0"/>
              <a:t>. </a:t>
            </a:r>
            <a:r>
              <a:rPr lang="en-US" i="0" baseline="0" dirty="0"/>
              <a:t>Wiley. 1991.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668596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Slightly modified</a:t>
            </a:r>
            <a:r>
              <a:rPr lang="en-US" baseline="0" dirty="0"/>
              <a:t> table 3.1 from </a:t>
            </a:r>
            <a:r>
              <a:rPr lang="en-US" i="1" baseline="0" dirty="0"/>
              <a:t>The art of computer systems performance analysis. </a:t>
            </a:r>
            <a:r>
              <a:rPr lang="en-US" i="0" baseline="0" dirty="0"/>
              <a:t>Raj Jain</a:t>
            </a:r>
            <a:r>
              <a:rPr lang="en-US" i="1" baseline="0" dirty="0"/>
              <a:t>. </a:t>
            </a:r>
            <a:r>
              <a:rPr lang="en-US" i="0" baseline="0" dirty="0"/>
              <a:t>Wiley. 1991.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83273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Box</a:t>
            </a:r>
            <a:r>
              <a:rPr lang="en-US" baseline="0" dirty="0"/>
              <a:t> 24.1 in </a:t>
            </a:r>
            <a:r>
              <a:rPr lang="en-US" i="1" baseline="0" dirty="0"/>
              <a:t>The art of computer systems performance analysis. </a:t>
            </a:r>
            <a:r>
              <a:rPr lang="en-US" i="0" baseline="0" dirty="0"/>
              <a:t>Raj Jain</a:t>
            </a:r>
            <a:r>
              <a:rPr lang="en-US" i="1" baseline="0" dirty="0"/>
              <a:t>. </a:t>
            </a:r>
            <a:r>
              <a:rPr lang="en-US" i="0" baseline="0" dirty="0"/>
              <a:t>Wiley. 1991.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F574B-F1F9-4A58-A9A6-B35C496CFC51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2469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noProof="0" dirty="0"/>
          </a:p>
        </p:txBody>
      </p:sp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1910403"/>
            <a:ext cx="7772400" cy="1470025"/>
          </a:xfrm>
        </p:spPr>
        <p:txBody>
          <a:bodyPr/>
          <a:lstStyle/>
          <a:p>
            <a:r>
              <a:rPr lang="en-US" noProof="0" dirty="0"/>
              <a:t>Click to edit Master title style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noProof="0" dirty="0"/>
              <a:t>Click to edit Master subtitle style</a:t>
            </a:r>
          </a:p>
        </p:txBody>
      </p:sp>
      <p:cxnSp>
        <p:nvCxnSpPr>
          <p:cNvPr id="15" name="Rett linje 14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Rett linje 16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Rett linje 17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Rett linje 27"/>
          <p:cNvCxnSpPr/>
          <p:nvPr userDrawn="1"/>
        </p:nvCxnSpPr>
        <p:spPr>
          <a:xfrm>
            <a:off x="790575" y="3470437"/>
            <a:ext cx="4579572" cy="1588"/>
          </a:xfrm>
          <a:prstGeom prst="line">
            <a:avLst/>
          </a:prstGeom>
          <a:ln w="12700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0" name="Bilde 19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21" name="Bilde 20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nn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10.09.2018</a:t>
            </a:fld>
            <a:endParaRPr lang="nn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n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341748" y="1837780"/>
            <a:ext cx="4038600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n-NO" dirty="0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837780"/>
            <a:ext cx="3902216" cy="4288383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n-NO" dirty="0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10.09.2018</a:t>
            </a:fld>
            <a:endParaRPr lang="nn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n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10.09.2018</a:t>
            </a:fld>
            <a:endParaRPr lang="nn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ktangel 4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10.09.2018</a:t>
            </a:fld>
            <a:endParaRPr lang="nn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gendefinert oppse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9E8F3-4849-FA48-B4C8-2D894E979956}" type="datetimeFigureOut">
              <a:rPr lang="nn-NO" smtClean="0"/>
              <a:pPr/>
              <a:t>10.09.2018</a:t>
            </a:fld>
            <a:endParaRPr lang="nn-NO" dirty="0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n-NO" dirty="0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sp>
        <p:nvSpPr>
          <p:cNvPr id="7" name="Rektangel 6"/>
          <p:cNvSpPr/>
          <p:nvPr userDrawn="1"/>
        </p:nvSpPr>
        <p:spPr>
          <a:xfrm>
            <a:off x="2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accent1"/>
              </a:gs>
              <a:gs pos="0">
                <a:schemeClr val="accent4">
                  <a:lumMod val="60000"/>
                  <a:lumOff val="40000"/>
                </a:schemeClr>
              </a:gs>
            </a:gsLst>
            <a:lin ang="1320000" scaled="0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9" name="Undertittel 2"/>
          <p:cNvSpPr>
            <a:spLocks noGrp="1"/>
          </p:cNvSpPr>
          <p:nvPr>
            <p:ph type="subTitle" idx="1"/>
          </p:nvPr>
        </p:nvSpPr>
        <p:spPr>
          <a:xfrm>
            <a:off x="694365" y="3666178"/>
            <a:ext cx="7763835" cy="1752600"/>
          </a:xfrm>
        </p:spPr>
        <p:txBody>
          <a:bodyPr/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n-NO" dirty="0"/>
          </a:p>
        </p:txBody>
      </p:sp>
      <p:cxnSp>
        <p:nvCxnSpPr>
          <p:cNvPr id="10" name="Rett linje 9"/>
          <p:cNvCxnSpPr/>
          <p:nvPr userDrawn="1"/>
        </p:nvCxnSpPr>
        <p:spPr>
          <a:xfrm flipV="1">
            <a:off x="2190060" y="3750273"/>
            <a:ext cx="6953942" cy="3107727"/>
          </a:xfrm>
          <a:prstGeom prst="line">
            <a:avLst/>
          </a:prstGeom>
          <a:ln w="25400" cap="flat" cmpd="sng" algn="ctr">
            <a:solidFill>
              <a:schemeClr val="accent4">
                <a:lumMod val="60000"/>
                <a:lumOff val="40000"/>
                <a:alpha val="3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Rett linje 10"/>
          <p:cNvCxnSpPr/>
          <p:nvPr userDrawn="1"/>
        </p:nvCxnSpPr>
        <p:spPr>
          <a:xfrm rot="16200000" flipH="1">
            <a:off x="4816284" y="3694065"/>
            <a:ext cx="4297813" cy="2030055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 userDrawn="1"/>
        </p:nvCxnSpPr>
        <p:spPr>
          <a:xfrm>
            <a:off x="5370147" y="4006212"/>
            <a:ext cx="3773855" cy="1504193"/>
          </a:xfrm>
          <a:prstGeom prst="line">
            <a:avLst/>
          </a:prstGeom>
          <a:ln w="19050" cap="flat" cmpd="sng" algn="ctr">
            <a:solidFill>
              <a:schemeClr val="accent4">
                <a:lumMod val="60000"/>
                <a:lumOff val="40000"/>
                <a:alpha val="2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Rett linje 12"/>
          <p:cNvCxnSpPr/>
          <p:nvPr userDrawn="1"/>
        </p:nvCxnSpPr>
        <p:spPr>
          <a:xfrm rot="5400000">
            <a:off x="2187498" y="2118964"/>
            <a:ext cx="6858000" cy="2620072"/>
          </a:xfrm>
          <a:prstGeom prst="line">
            <a:avLst/>
          </a:prstGeom>
          <a:ln w="50800" cap="flat" cmpd="sng" algn="ctr">
            <a:solidFill>
              <a:srgbClr val="F1B523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Undertittel 2"/>
          <p:cNvSpPr txBox="1">
            <a:spLocks/>
          </p:cNvSpPr>
          <p:nvPr userDrawn="1"/>
        </p:nvSpPr>
        <p:spPr>
          <a:xfrm>
            <a:off x="706461" y="5870703"/>
            <a:ext cx="7763835" cy="3749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>
              <a:buNone/>
              <a:defRPr sz="1400">
                <a:solidFill>
                  <a:srgbClr val="000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nb-NO" sz="1400" b="1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Open Sans"/>
                <a:ea typeface="+mn-ea"/>
                <a:cs typeface="Open Sans"/>
              </a:rPr>
              <a:t>uit.no</a:t>
            </a:r>
            <a:endParaRPr kumimoji="0" lang="nn-NO" sz="14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Open Sans"/>
              <a:ea typeface="+mn-ea"/>
              <a:cs typeface="Open Sans"/>
            </a:endParaRPr>
          </a:p>
        </p:txBody>
      </p:sp>
      <p:pic>
        <p:nvPicPr>
          <p:cNvPr id="17" name="Bilde 16" descr="LogoNorsk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137049" y="5990437"/>
            <a:ext cx="532755" cy="532755"/>
          </a:xfrm>
          <a:prstGeom prst="rect">
            <a:avLst/>
          </a:prstGeom>
        </p:spPr>
      </p:pic>
      <p:pic>
        <p:nvPicPr>
          <p:cNvPr id="18" name="Bilde 17" descr="UiT_Navn_en_blaa1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0"/>
            <a:ext cx="1360025" cy="228671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/>
        </p:nvSpPr>
        <p:spPr>
          <a:xfrm>
            <a:off x="2" y="0"/>
            <a:ext cx="9144000" cy="6858000"/>
          </a:xfrm>
          <a:prstGeom prst="rect">
            <a:avLst/>
          </a:prstGeom>
          <a:gradFill>
            <a:gsLst>
              <a:gs pos="54000">
                <a:schemeClr val="bg1"/>
              </a:gs>
              <a:gs pos="100000">
                <a:schemeClr val="accent1">
                  <a:tint val="50000"/>
                  <a:shade val="100000"/>
                  <a:satMod val="350000"/>
                  <a:alpha val="54000"/>
                </a:schemeClr>
              </a:gs>
            </a:gsLst>
            <a:lin ang="3300000" scaled="0"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n-NO"/>
          </a:p>
        </p:txBody>
      </p:sp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670300" y="300207"/>
            <a:ext cx="7880116" cy="121692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nb-NO" dirty="0"/>
              <a:t>Klikk for å redigere tittelstil</a:t>
            </a:r>
            <a:endParaRPr lang="nn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329282" y="1751183"/>
            <a:ext cx="8229600" cy="43749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dirty="0"/>
              <a:t>Klikk for å redigere tekststiler i malen</a:t>
            </a:r>
          </a:p>
          <a:p>
            <a:pPr lvl="1"/>
            <a:r>
              <a:rPr lang="nb-NO" dirty="0"/>
              <a:t>Andre nivå</a:t>
            </a:r>
          </a:p>
          <a:p>
            <a:pPr lvl="2"/>
            <a:r>
              <a:rPr lang="nb-NO" dirty="0"/>
              <a:t>Tredje nivå</a:t>
            </a:r>
          </a:p>
          <a:p>
            <a:pPr lvl="3"/>
            <a:r>
              <a:rPr lang="nb-NO" dirty="0"/>
              <a:t>Fjerde nivå</a:t>
            </a:r>
          </a:p>
          <a:p>
            <a:pPr lvl="4"/>
            <a:r>
              <a:rPr lang="nb-NO" dirty="0"/>
              <a:t>Femte nivå</a:t>
            </a:r>
            <a:endParaRPr lang="nn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712376" y="6356350"/>
            <a:ext cx="647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8DF9E8F3-4849-FA48-B4C8-2D894E979956}" type="datetimeFigureOut">
              <a:rPr lang="nn-NO" smtClean="0"/>
              <a:pPr/>
              <a:t>10.09.2018</a:t>
            </a:fld>
            <a:endParaRPr lang="nn-NO" dirty="0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1491195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endParaRPr lang="nn-NO" dirty="0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18270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en Sans Light"/>
                <a:cs typeface="Open Sans Light"/>
              </a:defRPr>
            </a:lvl1pPr>
          </a:lstStyle>
          <a:p>
            <a:fld id="{48967F36-0B61-F749-ACDB-F36D75792314}" type="slidenum">
              <a:rPr lang="nn-NO" smtClean="0"/>
              <a:pPr/>
              <a:t>‹#›</a:t>
            </a:fld>
            <a:endParaRPr lang="nn-NO" dirty="0"/>
          </a:p>
        </p:txBody>
      </p:sp>
      <p:cxnSp>
        <p:nvCxnSpPr>
          <p:cNvPr id="10" name="Rett linje 9"/>
          <p:cNvCxnSpPr/>
          <p:nvPr/>
        </p:nvCxnSpPr>
        <p:spPr>
          <a:xfrm rot="5400000">
            <a:off x="7719376" y="5433376"/>
            <a:ext cx="2085544" cy="763704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Rett linje 11"/>
          <p:cNvCxnSpPr/>
          <p:nvPr/>
        </p:nvCxnSpPr>
        <p:spPr>
          <a:xfrm rot="10800000" flipV="1">
            <a:off x="6927456" y="5850106"/>
            <a:ext cx="2216545" cy="1007893"/>
          </a:xfrm>
          <a:prstGeom prst="line">
            <a:avLst/>
          </a:prstGeom>
          <a:ln>
            <a:solidFill>
              <a:schemeClr val="accent3">
                <a:alpha val="16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Rett linje 13"/>
          <p:cNvCxnSpPr/>
          <p:nvPr/>
        </p:nvCxnSpPr>
        <p:spPr>
          <a:xfrm rot="5400000">
            <a:off x="8334481" y="6048478"/>
            <a:ext cx="1161841" cy="457200"/>
          </a:xfrm>
          <a:prstGeom prst="line">
            <a:avLst/>
          </a:prstGeom>
          <a:ln w="19050" cap="flat" cmpd="sng" algn="ctr">
            <a:solidFill>
              <a:schemeClr val="accent1">
                <a:alpha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Rett linje 15"/>
          <p:cNvCxnSpPr/>
          <p:nvPr/>
        </p:nvCxnSpPr>
        <p:spPr>
          <a:xfrm>
            <a:off x="770102" y="1603376"/>
            <a:ext cx="7788780" cy="1588"/>
          </a:xfrm>
          <a:prstGeom prst="line">
            <a:avLst/>
          </a:prstGeom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  <p:sldLayoutId id="2147483656" r:id="rId6"/>
  </p:sldLayoutIdLst>
  <p:txStyles>
    <p:titleStyle>
      <a:lvl1pPr algn="l" defTabSz="457200" rtl="0" eaLnBrk="1" latinLnBrk="0" hangingPunct="1">
        <a:spcBef>
          <a:spcPct val="0"/>
        </a:spcBef>
        <a:buNone/>
        <a:defRPr sz="2600" b="1" i="0" kern="1200">
          <a:solidFill>
            <a:schemeClr val="tx1"/>
          </a:solidFill>
          <a:latin typeface="Open Sans"/>
          <a:ea typeface="+mj-ea"/>
          <a:cs typeface="Open San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Open Sans Light"/>
          <a:ea typeface="+mn-ea"/>
          <a:cs typeface="Open Sans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400" kern="1200">
          <a:solidFill>
            <a:schemeClr val="tx1"/>
          </a:solidFill>
          <a:latin typeface="Open Sans Light"/>
          <a:ea typeface="+mn-ea"/>
          <a:cs typeface="Open Sans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n-NO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cornell.edu/projects/ladis2009/talks/dean-keynote-ladis2009.pdf" TargetMode="Externa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Performance evaluation</a:t>
            </a: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Inf-2202 Concurrent and Data-intensive Programming</a:t>
            </a:r>
          </a:p>
          <a:p>
            <a:r>
              <a:rPr lang="en-US" sz="2000" dirty="0"/>
              <a:t>Fall 2018</a:t>
            </a:r>
          </a:p>
          <a:p>
            <a:r>
              <a:rPr lang="en-US" sz="2000" dirty="0"/>
              <a:t>Lars Ailo Bongo (larsab@cs.uit.no)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of performance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Type</a:t>
            </a:r>
          </a:p>
          <a:p>
            <a:pPr lvl="1"/>
            <a:r>
              <a:rPr lang="en-US" dirty="0"/>
              <a:t>Response time, turnaround time, reaction time</a:t>
            </a:r>
          </a:p>
          <a:p>
            <a:pPr lvl="1"/>
            <a:r>
              <a:rPr lang="en-US" dirty="0"/>
              <a:t>Throughput, bandwidth/ capacity</a:t>
            </a:r>
          </a:p>
          <a:p>
            <a:pPr lvl="1"/>
            <a:r>
              <a:rPr lang="en-US" dirty="0"/>
              <a:t>Efficiency, utilization, idle time</a:t>
            </a:r>
          </a:p>
          <a:p>
            <a:pPr lvl="1"/>
            <a:r>
              <a:rPr lang="en-US" dirty="0"/>
              <a:t>Reliability, availability, mean time to failure</a:t>
            </a:r>
          </a:p>
          <a:p>
            <a:pPr lvl="1"/>
            <a:r>
              <a:rPr lang="en-US" dirty="0"/>
              <a:t>Cost/performance ratio</a:t>
            </a:r>
          </a:p>
          <a:p>
            <a:pPr lvl="1"/>
            <a:r>
              <a:rPr lang="en-US" dirty="0"/>
              <a:t>Scalability</a:t>
            </a:r>
          </a:p>
          <a:p>
            <a:pPr lvl="1"/>
            <a:r>
              <a:rPr lang="en-US" dirty="0"/>
              <a:t>Energy efficiency</a:t>
            </a:r>
          </a:p>
          <a:p>
            <a:pPr lvl="1"/>
            <a:r>
              <a:rPr lang="en-US" dirty="0"/>
              <a:t>…</a:t>
            </a:r>
          </a:p>
          <a:p>
            <a:r>
              <a:rPr lang="en-US" dirty="0"/>
              <a:t>Mean, max, median, minimum?</a:t>
            </a:r>
          </a:p>
          <a:p>
            <a:r>
              <a:rPr lang="en-US" dirty="0"/>
              <a:t>Variability</a:t>
            </a:r>
          </a:p>
          <a:p>
            <a:r>
              <a:rPr lang="en-US" dirty="0"/>
              <a:t>Completeness</a:t>
            </a:r>
          </a:p>
        </p:txBody>
      </p:sp>
    </p:spTree>
    <p:extLst>
      <p:ext uri="{BB962C8B-B14F-4D97-AF65-F5344CB8AC3E}">
        <p14:creationId xmlns:p14="http://schemas.microsoft.com/office/powerpoint/2010/main" val="24921948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Specific</a:t>
            </a:r>
          </a:p>
          <a:p>
            <a:r>
              <a:rPr lang="en-US" dirty="0"/>
              <a:t>Measurable</a:t>
            </a:r>
          </a:p>
          <a:p>
            <a:r>
              <a:rPr lang="en-US" dirty="0"/>
              <a:t>Acceptable</a:t>
            </a:r>
          </a:p>
          <a:p>
            <a:r>
              <a:rPr lang="en-US" dirty="0"/>
              <a:t>Realizable</a:t>
            </a:r>
          </a:p>
          <a:p>
            <a:r>
              <a:rPr lang="en-US" dirty="0"/>
              <a:t>Thorough</a:t>
            </a:r>
          </a:p>
        </p:txBody>
      </p:sp>
      <p:sp>
        <p:nvSpPr>
          <p:cNvPr id="4" name="Oval 3"/>
          <p:cNvSpPr/>
          <p:nvPr/>
        </p:nvSpPr>
        <p:spPr>
          <a:xfrm>
            <a:off x="670300" y="1751183"/>
            <a:ext cx="391584" cy="2267752"/>
          </a:xfrm>
          <a:prstGeom prst="ellipse">
            <a:avLst/>
          </a:prstGeom>
          <a:noFill/>
          <a:ln w="25400"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6784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evaluation</a:t>
            </a:r>
          </a:p>
          <a:p>
            <a:pPr lvl="1"/>
            <a:r>
              <a:rPr lang="en-US" b="1" dirty="0"/>
              <a:t>Measurement</a:t>
            </a:r>
          </a:p>
          <a:p>
            <a:pPr lvl="1"/>
            <a:r>
              <a:rPr lang="en-US" dirty="0"/>
              <a:t>Simulation</a:t>
            </a:r>
          </a:p>
          <a:p>
            <a:pPr lvl="1"/>
            <a:r>
              <a:rPr lang="en-US" dirty="0"/>
              <a:t>Modeling</a:t>
            </a:r>
          </a:p>
          <a:p>
            <a:r>
              <a:rPr lang="en-US" dirty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1737586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Performance measurements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Essence: monitor the system while it is being subjected to a particular workload</a:t>
            </a:r>
          </a:p>
          <a:p>
            <a:pPr lvl="1"/>
            <a:r>
              <a:rPr lang="en-US" dirty="0"/>
              <a:t>Need to understand system</a:t>
            </a:r>
          </a:p>
          <a:p>
            <a:pPr lvl="1"/>
            <a:r>
              <a:rPr lang="en-US" dirty="0"/>
              <a:t>Need to understand how system is used (workload)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What are the different types of workloads?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Which workloads are used in related work?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are representative workload types selected?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is the measured workload data summarized?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is the system performance monitored?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can the workload be placed on the system in a controlled manner?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How are the evaluation results presented?</a:t>
            </a:r>
          </a:p>
        </p:txBody>
      </p:sp>
    </p:spTree>
    <p:extLst>
      <p:ext uri="{BB962C8B-B14F-4D97-AF65-F5344CB8AC3E}">
        <p14:creationId xmlns:p14="http://schemas.microsoft.com/office/powerpoint/2010/main" val="429472573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 types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Real workload</a:t>
            </a:r>
          </a:p>
          <a:p>
            <a:pPr lvl="1"/>
            <a:r>
              <a:rPr lang="en-US" dirty="0"/>
              <a:t>Obviously realistic</a:t>
            </a:r>
          </a:p>
          <a:p>
            <a:pPr lvl="1"/>
            <a:r>
              <a:rPr lang="en-US" dirty="0"/>
              <a:t>Difficult to repeat</a:t>
            </a:r>
          </a:p>
          <a:p>
            <a:r>
              <a:rPr lang="en-US" dirty="0"/>
              <a:t>Synthetic workload</a:t>
            </a:r>
          </a:p>
          <a:p>
            <a:pPr lvl="1"/>
            <a:r>
              <a:rPr lang="en-US" dirty="0"/>
              <a:t>Similar characteristics to real workload</a:t>
            </a:r>
          </a:p>
          <a:p>
            <a:pPr lvl="1"/>
            <a:r>
              <a:rPr lang="en-US" dirty="0"/>
              <a:t>Easier to work with (port, scale, repeat, analyze)</a:t>
            </a:r>
          </a:p>
          <a:p>
            <a:pPr lvl="1"/>
            <a:r>
              <a:rPr lang="en-US" dirty="0"/>
              <a:t>Micro-benchmark: measure one type of operation</a:t>
            </a:r>
          </a:p>
          <a:p>
            <a:pPr lvl="1"/>
            <a:r>
              <a:rPr lang="en-US" dirty="0"/>
              <a:t>Kernel: small part of application</a:t>
            </a:r>
          </a:p>
          <a:p>
            <a:pPr lvl="1"/>
            <a:r>
              <a:rPr lang="en-US" dirty="0"/>
              <a:t>Synthetic program: simplified application</a:t>
            </a:r>
          </a:p>
          <a:p>
            <a:pPr lvl="1"/>
            <a:r>
              <a:rPr lang="en-US" dirty="0"/>
              <a:t>Benchmark: one (or more) applications</a:t>
            </a:r>
          </a:p>
        </p:txBody>
      </p:sp>
    </p:spTree>
    <p:extLst>
      <p:ext uri="{BB962C8B-B14F-4D97-AF65-F5344CB8AC3E}">
        <p14:creationId xmlns:p14="http://schemas.microsoft.com/office/powerpoint/2010/main" val="8686451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Services exercised</a:t>
            </a:r>
          </a:p>
          <a:p>
            <a:r>
              <a:rPr lang="en-US" dirty="0"/>
              <a:t>Level of detail</a:t>
            </a:r>
          </a:p>
          <a:p>
            <a:r>
              <a:rPr lang="en-US" dirty="0"/>
              <a:t>Representativeness</a:t>
            </a:r>
          </a:p>
          <a:p>
            <a:r>
              <a:rPr lang="en-US" dirty="0"/>
              <a:t>Repeatability</a:t>
            </a:r>
          </a:p>
        </p:txBody>
      </p:sp>
    </p:spTree>
    <p:extLst>
      <p:ext uri="{BB962C8B-B14F-4D97-AF65-F5344CB8AC3E}">
        <p14:creationId xmlns:p14="http://schemas.microsoft.com/office/powerpoint/2010/main" val="423527609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Workload characterization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Various statistical techniques</a:t>
            </a:r>
          </a:p>
          <a:p>
            <a:r>
              <a:rPr lang="en-US" dirty="0"/>
              <a:t>Will skip this part</a:t>
            </a:r>
          </a:p>
        </p:txBody>
      </p:sp>
    </p:spTree>
    <p:extLst>
      <p:ext uri="{BB962C8B-B14F-4D97-AF65-F5344CB8AC3E}">
        <p14:creationId xmlns:p14="http://schemas.microsoft.com/office/powerpoint/2010/main" val="33207515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tool to observe activities in a system</a:t>
            </a:r>
          </a:p>
          <a:p>
            <a:pPr lvl="1"/>
            <a:r>
              <a:rPr lang="en-US" dirty="0"/>
              <a:t>Observe performance</a:t>
            </a:r>
          </a:p>
          <a:p>
            <a:pPr lvl="1"/>
            <a:r>
              <a:rPr lang="en-US" dirty="0"/>
              <a:t>Collect performance statistics</a:t>
            </a:r>
          </a:p>
          <a:p>
            <a:pPr lvl="1"/>
            <a:r>
              <a:rPr lang="en-US" dirty="0"/>
              <a:t>Analyze the data</a:t>
            </a:r>
          </a:p>
          <a:p>
            <a:pPr lvl="1"/>
            <a:r>
              <a:rPr lang="en-US" dirty="0"/>
              <a:t>Display results</a:t>
            </a:r>
          </a:p>
          <a:p>
            <a:r>
              <a:rPr lang="en-US" dirty="0"/>
              <a:t>Central part of any performance measurement</a:t>
            </a:r>
          </a:p>
        </p:txBody>
      </p:sp>
    </p:spTree>
    <p:extLst>
      <p:ext uri="{BB962C8B-B14F-4D97-AF65-F5344CB8AC3E}">
        <p14:creationId xmlns:p14="http://schemas.microsoft.com/office/powerpoint/2010/main" val="93618352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Event: change in system state</a:t>
            </a:r>
          </a:p>
          <a:p>
            <a:r>
              <a:rPr lang="en-US" dirty="0"/>
              <a:t>Trace: log of events (with timestamps and additional information)</a:t>
            </a:r>
          </a:p>
          <a:p>
            <a:r>
              <a:rPr lang="en-US" dirty="0"/>
              <a:t>Overhead: perturbation</a:t>
            </a:r>
          </a:p>
          <a:p>
            <a:r>
              <a:rPr lang="en-US" dirty="0"/>
              <a:t>Domain: set of observable activities</a:t>
            </a:r>
          </a:p>
          <a:p>
            <a:r>
              <a:rPr lang="en-US" dirty="0"/>
              <a:t>Input rate/ sample rate: maximum frequency of events that can be observed</a:t>
            </a:r>
          </a:p>
          <a:p>
            <a:r>
              <a:rPr lang="en-US" dirty="0"/>
              <a:t>Resolution: coarseness of the observed information</a:t>
            </a:r>
          </a:p>
          <a:p>
            <a:r>
              <a:rPr lang="en-US" dirty="0"/>
              <a:t>Input width: event size (rate * width = storage overhead)</a:t>
            </a:r>
          </a:p>
        </p:txBody>
      </p:sp>
    </p:spTree>
    <p:extLst>
      <p:ext uri="{BB962C8B-B14F-4D97-AF65-F5344CB8AC3E}">
        <p14:creationId xmlns:p14="http://schemas.microsoft.com/office/powerpoint/2010/main" val="11851051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Monitor classification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Software/ hardware</a:t>
            </a:r>
          </a:p>
          <a:p>
            <a:r>
              <a:rPr lang="en-US" dirty="0"/>
              <a:t>Online/ offline</a:t>
            </a:r>
          </a:p>
          <a:p>
            <a:r>
              <a:rPr lang="en-US" dirty="0"/>
              <a:t>Sampling / event-driven</a:t>
            </a:r>
          </a:p>
          <a:p>
            <a:r>
              <a:rPr lang="en-US" dirty="0"/>
              <a:t>Automated analysis?</a:t>
            </a:r>
          </a:p>
          <a:p>
            <a:r>
              <a:rPr lang="en-US" dirty="0"/>
              <a:t>Adaptive system?</a:t>
            </a:r>
          </a:p>
        </p:txBody>
      </p:sp>
    </p:spTree>
    <p:extLst>
      <p:ext uri="{BB962C8B-B14F-4D97-AF65-F5344CB8AC3E}">
        <p14:creationId xmlns:p14="http://schemas.microsoft.com/office/powerpoint/2010/main" val="3803483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Source / recommended reading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4393" y="2006989"/>
            <a:ext cx="3810000" cy="381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33578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monitor - design issues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Activation mechanism: trap, trace, timer</a:t>
            </a:r>
          </a:p>
          <a:p>
            <a:r>
              <a:rPr lang="en-US" dirty="0"/>
              <a:t>Buffer size and number of buffers</a:t>
            </a:r>
          </a:p>
          <a:p>
            <a:r>
              <a:rPr lang="en-US" dirty="0"/>
              <a:t>Buffer overflow</a:t>
            </a:r>
          </a:p>
          <a:p>
            <a:r>
              <a:rPr lang="en-US" dirty="0"/>
              <a:t>Data compression or online analysis</a:t>
            </a:r>
          </a:p>
          <a:p>
            <a:r>
              <a:rPr lang="en-US" dirty="0"/>
              <a:t>On/off switch</a:t>
            </a:r>
          </a:p>
          <a:p>
            <a:r>
              <a:rPr lang="en-US" dirty="0"/>
              <a:t>Programming language</a:t>
            </a:r>
          </a:p>
          <a:p>
            <a:r>
              <a:rPr lang="en-US" dirty="0"/>
              <a:t>Priority</a:t>
            </a:r>
          </a:p>
          <a:p>
            <a:r>
              <a:rPr lang="en-US" dirty="0"/>
              <a:t>Exception monitoring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96102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monitor – common layers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Management: decide what parameters and states to change</a:t>
            </a:r>
          </a:p>
          <a:p>
            <a:r>
              <a:rPr lang="en-US" dirty="0"/>
              <a:t>Console: control system parameters and states</a:t>
            </a:r>
          </a:p>
          <a:p>
            <a:r>
              <a:rPr lang="en-US" dirty="0"/>
              <a:t>Interpretation: make use of results</a:t>
            </a:r>
          </a:p>
          <a:p>
            <a:r>
              <a:rPr lang="en-US" dirty="0"/>
              <a:t>Presentation: present analysis results</a:t>
            </a:r>
          </a:p>
          <a:p>
            <a:r>
              <a:rPr lang="en-US" dirty="0"/>
              <a:t>Analysis: analyze gathered data</a:t>
            </a:r>
          </a:p>
          <a:p>
            <a:r>
              <a:rPr lang="en-US" dirty="0"/>
              <a:t>Collection: collect gathered data</a:t>
            </a:r>
          </a:p>
          <a:p>
            <a:r>
              <a:rPr lang="en-US" dirty="0"/>
              <a:t>Observation: gather raw data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094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Software monitor – common layers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Management</a:t>
            </a:r>
          </a:p>
          <a:p>
            <a:r>
              <a:rPr lang="en-US" dirty="0"/>
              <a:t>Console</a:t>
            </a:r>
          </a:p>
          <a:p>
            <a:r>
              <a:rPr lang="en-US" dirty="0"/>
              <a:t>Interpretation</a:t>
            </a:r>
          </a:p>
          <a:p>
            <a:r>
              <a:rPr lang="en-US" dirty="0"/>
              <a:t>Presentation</a:t>
            </a:r>
          </a:p>
          <a:p>
            <a:r>
              <a:rPr lang="en-US" dirty="0"/>
              <a:t>Analysis</a:t>
            </a:r>
          </a:p>
          <a:p>
            <a:r>
              <a:rPr lang="en-US" dirty="0"/>
              <a:t>Collection</a:t>
            </a:r>
          </a:p>
          <a:p>
            <a:r>
              <a:rPr lang="en-US" dirty="0"/>
              <a:t>Observation</a:t>
            </a:r>
          </a:p>
          <a:p>
            <a:pPr lvl="1"/>
            <a:r>
              <a:rPr lang="en-US" dirty="0"/>
              <a:t>Decide what parameters and states to change</a:t>
            </a:r>
          </a:p>
          <a:p>
            <a:pPr lvl="1"/>
            <a:r>
              <a:rPr lang="en-US" dirty="0"/>
              <a:t>Implicit spying (for example monitor a bus)</a:t>
            </a:r>
          </a:p>
          <a:p>
            <a:pPr lvl="1"/>
            <a:r>
              <a:rPr lang="en-US" dirty="0"/>
              <a:t>Explicit instrumentation (add timer calls)</a:t>
            </a:r>
          </a:p>
          <a:p>
            <a:pPr lvl="1"/>
            <a:r>
              <a:rPr lang="en-US" dirty="0"/>
              <a:t>Probing (send requests)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244841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Goal: obtain maximum  information with minimum number of experiments</a:t>
            </a:r>
          </a:p>
        </p:txBody>
      </p:sp>
    </p:spTree>
    <p:extLst>
      <p:ext uri="{BB962C8B-B14F-4D97-AF65-F5344CB8AC3E}">
        <p14:creationId xmlns:p14="http://schemas.microsoft.com/office/powerpoint/2010/main" val="372742363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Response (performance) variable</a:t>
            </a:r>
          </a:p>
          <a:p>
            <a:r>
              <a:rPr lang="en-US" dirty="0"/>
              <a:t>Factors</a:t>
            </a:r>
          </a:p>
          <a:p>
            <a:r>
              <a:rPr lang="en-US" dirty="0"/>
              <a:t>Levels</a:t>
            </a:r>
          </a:p>
          <a:p>
            <a:r>
              <a:rPr lang="en-US" dirty="0"/>
              <a:t>Primary factors</a:t>
            </a:r>
          </a:p>
          <a:p>
            <a:r>
              <a:rPr lang="en-US" dirty="0"/>
              <a:t>Secondary factors</a:t>
            </a:r>
          </a:p>
          <a:p>
            <a:r>
              <a:rPr lang="en-US" dirty="0"/>
              <a:t>Replication</a:t>
            </a:r>
          </a:p>
          <a:p>
            <a:r>
              <a:rPr lang="en-US" dirty="0"/>
              <a:t>Design</a:t>
            </a:r>
          </a:p>
          <a:p>
            <a:r>
              <a:rPr lang="en-US" dirty="0"/>
              <a:t>Experimental unit</a:t>
            </a:r>
          </a:p>
          <a:p>
            <a:r>
              <a:rPr lang="en-US" dirty="0"/>
              <a:t>Interactions</a:t>
            </a:r>
          </a:p>
        </p:txBody>
      </p:sp>
    </p:spTree>
    <p:extLst>
      <p:ext uri="{BB962C8B-B14F-4D97-AF65-F5344CB8AC3E}">
        <p14:creationId xmlns:p14="http://schemas.microsoft.com/office/powerpoint/2010/main" val="29765186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Unclear goals</a:t>
            </a:r>
          </a:p>
          <a:p>
            <a:r>
              <a:rPr lang="en-US" dirty="0"/>
              <a:t>Ignoring variation due to experimental variation</a:t>
            </a:r>
          </a:p>
          <a:p>
            <a:r>
              <a:rPr lang="en-US" dirty="0"/>
              <a:t>Not controlling important parameters</a:t>
            </a:r>
          </a:p>
          <a:p>
            <a:r>
              <a:rPr lang="en-US" dirty="0"/>
              <a:t>Not isolating different factors</a:t>
            </a:r>
          </a:p>
          <a:p>
            <a:r>
              <a:rPr lang="en-US" dirty="0"/>
              <a:t>Using simple one-factor-at-a-time design</a:t>
            </a:r>
          </a:p>
          <a:p>
            <a:r>
              <a:rPr lang="en-US" dirty="0"/>
              <a:t>Conducting to many experiments</a:t>
            </a:r>
          </a:p>
        </p:txBody>
      </p:sp>
    </p:spTree>
    <p:extLst>
      <p:ext uri="{BB962C8B-B14F-4D97-AF65-F5344CB8AC3E}">
        <p14:creationId xmlns:p14="http://schemas.microsoft.com/office/powerpoint/2010/main" val="27264402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design</a:t>
            </a:r>
          </a:p>
          <a:p>
            <a:pPr lvl="1"/>
            <a:r>
              <a:rPr lang="en-US" dirty="0"/>
              <a:t>Start with a typical configuration</a:t>
            </a:r>
          </a:p>
          <a:p>
            <a:pPr lvl="1"/>
            <a:r>
              <a:rPr lang="en-US" dirty="0"/>
              <a:t>Vary one factor at a time</a:t>
            </a:r>
          </a:p>
          <a:p>
            <a:pPr lvl="1"/>
            <a:r>
              <a:rPr lang="en-US" dirty="0"/>
              <a:t>Analyze how that factor effects performance</a:t>
            </a:r>
          </a:p>
          <a:p>
            <a:pPr lvl="1"/>
            <a:r>
              <a:rPr lang="en-US" dirty="0"/>
              <a:t>Advantage: few experiments</a:t>
            </a:r>
          </a:p>
          <a:p>
            <a:pPr lvl="1"/>
            <a:r>
              <a:rPr lang="en-US" dirty="0"/>
              <a:t>Disadvantage: not statistically efficient, does not take into account factor interaction</a:t>
            </a:r>
          </a:p>
          <a:p>
            <a:pPr lvl="1"/>
            <a:r>
              <a:rPr lang="en-US"/>
              <a:t>Not recommended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61753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design</a:t>
            </a:r>
          </a:p>
          <a:p>
            <a:r>
              <a:rPr lang="en-US" dirty="0"/>
              <a:t>Full factorial design</a:t>
            </a:r>
          </a:p>
          <a:p>
            <a:pPr lvl="1"/>
            <a:r>
              <a:rPr lang="en-US" dirty="0"/>
              <a:t>Utilize every possible combination of all levels of all factors</a:t>
            </a:r>
          </a:p>
          <a:p>
            <a:pPr lvl="1"/>
            <a:r>
              <a:rPr lang="en-US" dirty="0"/>
              <a:t>Advantage: full coverage</a:t>
            </a:r>
          </a:p>
          <a:p>
            <a:pPr lvl="1"/>
            <a:r>
              <a:rPr lang="en-US" dirty="0"/>
              <a:t>Disadvantage: cost of study</a:t>
            </a:r>
          </a:p>
          <a:p>
            <a:pPr lvl="1"/>
            <a:r>
              <a:rPr lang="en-US" dirty="0"/>
              <a:t>In practice:</a:t>
            </a:r>
          </a:p>
          <a:p>
            <a:pPr lvl="2"/>
            <a:r>
              <a:rPr lang="en-US" dirty="0"/>
              <a:t>Reduce number of levels per factor</a:t>
            </a:r>
          </a:p>
          <a:p>
            <a:pPr lvl="2"/>
            <a:r>
              <a:rPr lang="en-US" dirty="0"/>
              <a:t>Reduce the number of factors</a:t>
            </a:r>
          </a:p>
          <a:p>
            <a:pPr lvl="2"/>
            <a:r>
              <a:rPr lang="en-US" dirty="0"/>
              <a:t>Use fractional design</a:t>
            </a:r>
          </a:p>
        </p:txBody>
      </p:sp>
    </p:spTree>
    <p:extLst>
      <p:ext uri="{BB962C8B-B14F-4D97-AF65-F5344CB8AC3E}">
        <p14:creationId xmlns:p14="http://schemas.microsoft.com/office/powerpoint/2010/main" val="309561506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designs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Simple design</a:t>
            </a:r>
          </a:p>
          <a:p>
            <a:r>
              <a:rPr lang="en-US" dirty="0"/>
              <a:t>Full factorial design</a:t>
            </a:r>
          </a:p>
          <a:p>
            <a:r>
              <a:rPr lang="en-US" dirty="0"/>
              <a:t>Fractional factorial design</a:t>
            </a:r>
          </a:p>
          <a:p>
            <a:pPr lvl="1"/>
            <a:r>
              <a:rPr lang="en-US" dirty="0"/>
              <a:t>If full factorial design not practical</a:t>
            </a:r>
          </a:p>
          <a:p>
            <a:pPr lvl="1"/>
            <a:r>
              <a:rPr lang="en-US" dirty="0"/>
              <a:t>Change several factors at a time</a:t>
            </a:r>
          </a:p>
          <a:p>
            <a:pPr lvl="1"/>
            <a:r>
              <a:rPr lang="en-US" dirty="0"/>
              <a:t>Must know how to design such an experiment (not covered )</a:t>
            </a:r>
          </a:p>
        </p:txBody>
      </p:sp>
    </p:spTree>
    <p:extLst>
      <p:ext uri="{BB962C8B-B14F-4D97-AF65-F5344CB8AC3E}">
        <p14:creationId xmlns:p14="http://schemas.microsoft.com/office/powerpoint/2010/main" val="205987151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Experimental design steps </a:t>
            </a:r>
            <a:br>
              <a:rPr lang="en-US" dirty="0"/>
            </a:br>
            <a:r>
              <a:rPr lang="en-US" dirty="0"/>
              <a:t>(for your master thesis)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Find a good paper with related work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Study experiment goals and presentation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Study experimental 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Copy-and-modify methodology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Conduct experiments</a:t>
            </a:r>
          </a:p>
        </p:txBody>
      </p:sp>
    </p:spTree>
    <p:extLst>
      <p:ext uri="{BB962C8B-B14F-4D97-AF65-F5344CB8AC3E}">
        <p14:creationId xmlns:p14="http://schemas.microsoft.com/office/powerpoint/2010/main" val="17749022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evaluation</a:t>
            </a:r>
          </a:p>
          <a:p>
            <a:pPr lvl="1"/>
            <a:r>
              <a:rPr lang="en-US" dirty="0"/>
              <a:t>Measurement</a:t>
            </a:r>
          </a:p>
          <a:p>
            <a:pPr lvl="1"/>
            <a:r>
              <a:rPr lang="en-US" dirty="0"/>
              <a:t>Simulation</a:t>
            </a:r>
          </a:p>
          <a:p>
            <a:pPr lvl="1"/>
            <a:r>
              <a:rPr lang="en-US" dirty="0"/>
              <a:t>Modeling</a:t>
            </a:r>
          </a:p>
          <a:p>
            <a:r>
              <a:rPr lang="en-US" dirty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30140816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not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to do with the monitored data</a:t>
            </a:r>
          </a:p>
          <a:p>
            <a:pPr lvl="1"/>
            <a:r>
              <a:rPr lang="en-US" dirty="0"/>
              <a:t>Performance tuning</a:t>
            </a:r>
          </a:p>
          <a:p>
            <a:pPr lvl="1"/>
            <a:r>
              <a:rPr lang="en-US" dirty="0"/>
              <a:t>Capacity tuning</a:t>
            </a:r>
          </a:p>
          <a:p>
            <a:r>
              <a:rPr lang="en-US" dirty="0"/>
              <a:t>How to present the results</a:t>
            </a:r>
          </a:p>
          <a:p>
            <a:r>
              <a:rPr lang="en-US" dirty="0"/>
              <a:t>How to cheat when presenting the results</a:t>
            </a:r>
          </a:p>
          <a:p>
            <a:r>
              <a:rPr lang="en-US" dirty="0"/>
              <a:t>Probability theory</a:t>
            </a:r>
          </a:p>
          <a:p>
            <a:r>
              <a:rPr lang="en-US" dirty="0"/>
              <a:t>Statistics</a:t>
            </a:r>
          </a:p>
          <a:p>
            <a:r>
              <a:rPr lang="en-US" dirty="0"/>
              <a:t>Experimental analysis</a:t>
            </a:r>
          </a:p>
        </p:txBody>
      </p:sp>
    </p:spTree>
    <p:extLst>
      <p:ext uri="{BB962C8B-B14F-4D97-AF65-F5344CB8AC3E}">
        <p14:creationId xmlns:p14="http://schemas.microsoft.com/office/powerpoint/2010/main" val="330808940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evaluation</a:t>
            </a:r>
          </a:p>
          <a:p>
            <a:pPr lvl="1"/>
            <a:r>
              <a:rPr lang="en-US" dirty="0"/>
              <a:t>Measurement</a:t>
            </a:r>
          </a:p>
          <a:p>
            <a:pPr lvl="1"/>
            <a:r>
              <a:rPr lang="en-US" b="1" dirty="0"/>
              <a:t>Simulation</a:t>
            </a:r>
          </a:p>
          <a:p>
            <a:pPr lvl="1"/>
            <a:r>
              <a:rPr lang="en-US" dirty="0"/>
              <a:t>Modeling</a:t>
            </a:r>
          </a:p>
          <a:p>
            <a:r>
              <a:rPr lang="en-US" dirty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44996037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Simulation</a:t>
            </a:r>
            <a:r>
              <a:rPr lang="en-US" dirty="0"/>
              <a:t> is the imitation of the operation of a real-world process or system over time [</a:t>
            </a:r>
            <a:r>
              <a:rPr lang="en-US" dirty="0" err="1"/>
              <a:t>wikipedia</a:t>
            </a:r>
            <a:r>
              <a:rPr lang="en-US" dirty="0"/>
              <a:t>]</a:t>
            </a:r>
          </a:p>
          <a:p>
            <a:r>
              <a:rPr lang="en-US" dirty="0"/>
              <a:t>If system is not available</a:t>
            </a:r>
          </a:p>
          <a:p>
            <a:r>
              <a:rPr lang="en-US" dirty="0"/>
              <a:t>If experimental environment is not available </a:t>
            </a:r>
          </a:p>
          <a:p>
            <a:r>
              <a:rPr lang="en-US" dirty="0"/>
              <a:t>Easy to compare several alternatives (workloads, designs, environments)</a:t>
            </a:r>
          </a:p>
          <a:p>
            <a:r>
              <a:rPr lang="en-US" dirty="0"/>
              <a:t>Must be designed to provide realistic results</a:t>
            </a:r>
          </a:p>
          <a:p>
            <a:r>
              <a:rPr lang="en-US" dirty="0"/>
              <a:t>Many simulators available</a:t>
            </a:r>
          </a:p>
          <a:p>
            <a:r>
              <a:rPr lang="en-US" dirty="0"/>
              <a:t>Can simulate a part of a system</a:t>
            </a:r>
          </a:p>
        </p:txBody>
      </p:sp>
    </p:spTree>
    <p:extLst>
      <p:ext uri="{BB962C8B-B14F-4D97-AF65-F5344CB8AC3E}">
        <p14:creationId xmlns:p14="http://schemas.microsoft.com/office/powerpoint/2010/main" val="145036796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Checklist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Before developing:</a:t>
            </a:r>
          </a:p>
          <a:p>
            <a:pPr lvl="1"/>
            <a:r>
              <a:rPr lang="en-US" dirty="0"/>
              <a:t>Is the goal properly specified?</a:t>
            </a:r>
          </a:p>
          <a:p>
            <a:pPr lvl="1"/>
            <a:r>
              <a:rPr lang="en-US" dirty="0"/>
              <a:t>Is the level of detail appropriate for the goal?</a:t>
            </a:r>
          </a:p>
          <a:p>
            <a:r>
              <a:rPr lang="en-US" dirty="0"/>
              <a:t>Checks during development</a:t>
            </a:r>
          </a:p>
          <a:p>
            <a:pPr lvl="1"/>
            <a:r>
              <a:rPr lang="en-US" dirty="0"/>
              <a:t>Is the model reviewed regularly by end user?</a:t>
            </a:r>
          </a:p>
          <a:p>
            <a:pPr lvl="1"/>
            <a:r>
              <a:rPr lang="en-US" dirty="0"/>
              <a:t>Is the model documented?</a:t>
            </a:r>
          </a:p>
          <a:p>
            <a:r>
              <a:rPr lang="en-US" dirty="0"/>
              <a:t>Checks during simulation:</a:t>
            </a:r>
          </a:p>
          <a:p>
            <a:pPr lvl="1"/>
            <a:r>
              <a:rPr lang="en-US" dirty="0"/>
              <a:t>Is the simulation length appropriate?</a:t>
            </a:r>
          </a:p>
          <a:p>
            <a:pPr lvl="1"/>
            <a:r>
              <a:rPr lang="en-US" dirty="0"/>
              <a:t>Are the initial transients removed before computation?</a:t>
            </a:r>
          </a:p>
          <a:p>
            <a:pPr lvl="1"/>
            <a:r>
              <a:rPr lang="en-US" dirty="0"/>
              <a:t>Has the model been verified thoroughly?</a:t>
            </a:r>
          </a:p>
          <a:p>
            <a:pPr lvl="1"/>
            <a:r>
              <a:rPr lang="en-US" dirty="0"/>
              <a:t>Has the model been validated before using its results?</a:t>
            </a:r>
          </a:p>
          <a:p>
            <a:pPr lvl="1"/>
            <a:r>
              <a:rPr lang="en-US" dirty="0"/>
              <a:t>If there are any surprising results, have they been validated?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844998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Common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Inappropriate level of detail</a:t>
            </a:r>
          </a:p>
          <a:p>
            <a:r>
              <a:rPr lang="en-US" dirty="0"/>
              <a:t>Improper language</a:t>
            </a:r>
          </a:p>
          <a:p>
            <a:r>
              <a:rPr lang="en-US" dirty="0"/>
              <a:t>Unverified models</a:t>
            </a:r>
          </a:p>
          <a:p>
            <a:r>
              <a:rPr lang="en-US" dirty="0"/>
              <a:t>Invalid models</a:t>
            </a:r>
          </a:p>
          <a:p>
            <a:r>
              <a:rPr lang="en-US" dirty="0"/>
              <a:t>Improperly handled initial conditions</a:t>
            </a:r>
          </a:p>
          <a:p>
            <a:r>
              <a:rPr lang="en-US" dirty="0"/>
              <a:t>Too short simulations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73031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Emulation: duplicate functions of guest system on host</a:t>
            </a:r>
          </a:p>
          <a:p>
            <a:pPr lvl="1"/>
            <a:r>
              <a:rPr lang="en-US" dirty="0"/>
              <a:t>Focus: exact reproduction of behavior</a:t>
            </a:r>
          </a:p>
          <a:p>
            <a:r>
              <a:rPr lang="en-US" dirty="0"/>
              <a:t>State variables: defines state of system</a:t>
            </a:r>
          </a:p>
          <a:p>
            <a:r>
              <a:rPr lang="en-US" dirty="0"/>
              <a:t>Event: change in system state</a:t>
            </a:r>
          </a:p>
          <a:p>
            <a:r>
              <a:rPr lang="en-US" dirty="0"/>
              <a:t>Continuous-time model: system state is defined at all times</a:t>
            </a:r>
          </a:p>
          <a:p>
            <a:r>
              <a:rPr lang="en-US" dirty="0"/>
              <a:t>Discrete-time model: system state only defined at particular instants of time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0453309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Continuous state model</a:t>
            </a:r>
          </a:p>
          <a:p>
            <a:r>
              <a:rPr lang="en-US" dirty="0"/>
              <a:t>Discrete state model</a:t>
            </a:r>
          </a:p>
          <a:p>
            <a:r>
              <a:rPr lang="en-US" dirty="0"/>
              <a:t>Deterministic model: output can be predicted with certainty</a:t>
            </a:r>
          </a:p>
          <a:p>
            <a:r>
              <a:rPr lang="en-US" dirty="0"/>
              <a:t>Probabilistic model: different result for same input parameters</a:t>
            </a:r>
          </a:p>
          <a:p>
            <a:r>
              <a:rPr lang="en-US" dirty="0"/>
              <a:t>Static model:  time is not a variable</a:t>
            </a:r>
          </a:p>
          <a:p>
            <a:r>
              <a:rPr lang="en-US" dirty="0"/>
              <a:t>Dynamic model: time is a variable</a:t>
            </a:r>
          </a:p>
          <a:p>
            <a:r>
              <a:rPr lang="en-US" dirty="0"/>
              <a:t>Linear model</a:t>
            </a:r>
          </a:p>
          <a:p>
            <a:r>
              <a:rPr lang="en-US" dirty="0"/>
              <a:t>Non-linear model</a:t>
            </a:r>
          </a:p>
        </p:txBody>
      </p:sp>
    </p:spTree>
    <p:extLst>
      <p:ext uri="{BB962C8B-B14F-4D97-AF65-F5344CB8AC3E}">
        <p14:creationId xmlns:p14="http://schemas.microsoft.com/office/powerpoint/2010/main" val="709312102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Terminology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Open model: input is external to model</a:t>
            </a:r>
          </a:p>
          <a:p>
            <a:r>
              <a:rPr lang="en-US" dirty="0"/>
              <a:t>Closed model: no external input</a:t>
            </a:r>
          </a:p>
          <a:p>
            <a:r>
              <a:rPr lang="en-US" dirty="0"/>
              <a:t>Stable model: behavior settles eventually</a:t>
            </a:r>
          </a:p>
          <a:p>
            <a:r>
              <a:rPr lang="en-US" dirty="0"/>
              <a:t>Unstable model: behavior consciously changing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97992237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simulation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Emulation</a:t>
            </a:r>
          </a:p>
          <a:p>
            <a:r>
              <a:rPr lang="en-US" dirty="0"/>
              <a:t>Monte Carlo</a:t>
            </a:r>
          </a:p>
          <a:p>
            <a:r>
              <a:rPr lang="en-US" dirty="0"/>
              <a:t>Trace-driven</a:t>
            </a:r>
          </a:p>
          <a:p>
            <a:r>
              <a:rPr lang="en-US" dirty="0"/>
              <a:t>Discrete-event</a:t>
            </a:r>
          </a:p>
        </p:txBody>
      </p:sp>
    </p:spTree>
    <p:extLst>
      <p:ext uri="{BB962C8B-B14F-4D97-AF65-F5344CB8AC3E}">
        <p14:creationId xmlns:p14="http://schemas.microsoft.com/office/powerpoint/2010/main" val="2753387434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Simula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Simulation languages (</a:t>
            </a:r>
            <a:r>
              <a:rPr lang="en-US" dirty="0" err="1"/>
              <a:t>Simula</a:t>
            </a:r>
            <a:r>
              <a:rPr lang="en-US" dirty="0"/>
              <a:t> I, </a:t>
            </a:r>
            <a:r>
              <a:rPr lang="en-US" dirty="0" err="1"/>
              <a:t>Simula</a:t>
            </a:r>
            <a:r>
              <a:rPr lang="en-US" dirty="0"/>
              <a:t> 67)</a:t>
            </a:r>
          </a:p>
          <a:p>
            <a:r>
              <a:rPr lang="en-US" dirty="0"/>
              <a:t>Ole-Johan Dahl, Kristen </a:t>
            </a:r>
            <a:r>
              <a:rPr lang="en-US" dirty="0" err="1"/>
              <a:t>Nygaard</a:t>
            </a:r>
            <a:endParaRPr lang="en-US" dirty="0"/>
          </a:p>
          <a:p>
            <a:pPr lvl="1"/>
            <a:r>
              <a:rPr lang="en-US" dirty="0" err="1"/>
              <a:t>Norsk</a:t>
            </a:r>
            <a:r>
              <a:rPr lang="en-US" dirty="0"/>
              <a:t> </a:t>
            </a:r>
            <a:r>
              <a:rPr lang="en-US" dirty="0" err="1"/>
              <a:t>Regnesentral</a:t>
            </a:r>
            <a:r>
              <a:rPr lang="en-US" dirty="0"/>
              <a:t>, 1960s</a:t>
            </a:r>
          </a:p>
          <a:p>
            <a:r>
              <a:rPr lang="en-US" dirty="0"/>
              <a:t>First object oriented language</a:t>
            </a:r>
          </a:p>
          <a:p>
            <a:r>
              <a:rPr lang="en-US" dirty="0"/>
              <a:t>Turing award 2001</a:t>
            </a:r>
          </a:p>
          <a:p>
            <a:r>
              <a:rPr lang="en-US" dirty="0"/>
              <a:t>IEEE John von Neumann Medal 2002</a:t>
            </a:r>
          </a:p>
        </p:txBody>
      </p:sp>
    </p:spTree>
    <p:extLst>
      <p:ext uri="{BB962C8B-B14F-4D97-AF65-F5344CB8AC3E}">
        <p14:creationId xmlns:p14="http://schemas.microsoft.com/office/powerpoint/2010/main" val="1357893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for a performance evaluation study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State the goals of the study and define the system boundaries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List system services and possible outcomes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Select performance metrics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List system and workload parameters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Select factors and their values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Select evaluation techniques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Select the workload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Design the experiments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Analyze and interpret the data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Presents the results. Start over, if necessary</a:t>
            </a:r>
          </a:p>
        </p:txBody>
      </p:sp>
    </p:spTree>
    <p:extLst>
      <p:ext uri="{BB962C8B-B14F-4D97-AF65-F5344CB8AC3E}">
        <p14:creationId xmlns:p14="http://schemas.microsoft.com/office/powerpoint/2010/main" val="378589680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Not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Analysis of simulation results</a:t>
            </a:r>
          </a:p>
        </p:txBody>
      </p:sp>
    </p:spTree>
    <p:extLst>
      <p:ext uri="{BB962C8B-B14F-4D97-AF65-F5344CB8AC3E}">
        <p14:creationId xmlns:p14="http://schemas.microsoft.com/office/powerpoint/2010/main" val="1505677390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Performance evaluation</a:t>
            </a:r>
          </a:p>
          <a:p>
            <a:pPr lvl="1"/>
            <a:r>
              <a:rPr lang="en-US" dirty="0"/>
              <a:t>Measurement</a:t>
            </a:r>
          </a:p>
          <a:p>
            <a:pPr lvl="1"/>
            <a:r>
              <a:rPr lang="en-US" dirty="0"/>
              <a:t>Simulation</a:t>
            </a:r>
          </a:p>
          <a:p>
            <a:pPr lvl="1"/>
            <a:r>
              <a:rPr lang="en-US" b="1" dirty="0"/>
              <a:t>Modeling</a:t>
            </a:r>
          </a:p>
          <a:p>
            <a:r>
              <a:rPr lang="en-US" dirty="0"/>
              <a:t>Best practices</a:t>
            </a:r>
          </a:p>
        </p:txBody>
      </p:sp>
    </p:spTree>
    <p:extLst>
      <p:ext uri="{BB962C8B-B14F-4D97-AF65-F5344CB8AC3E}">
        <p14:creationId xmlns:p14="http://schemas.microsoft.com/office/powerpoint/2010/main" val="44996037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Analytical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mathematical model is a description of a system using mathematical concepts and language</a:t>
            </a:r>
          </a:p>
          <a:p>
            <a:r>
              <a:rPr lang="en-US" dirty="0"/>
              <a:t>Very cost effective</a:t>
            </a:r>
          </a:p>
          <a:p>
            <a:r>
              <a:rPr lang="en-US" dirty="0"/>
              <a:t>Limited detail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196CBC7-FC7F-4866-95E0-28B415767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5124" y="3267067"/>
            <a:ext cx="5384169" cy="3445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926644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Designs, Lessons and Advice from Building Large Distributed Systems</a:t>
            </a:r>
            <a:r>
              <a:rPr lang="en-US" dirty="0"/>
              <a:t>. Jeff Dean. LADIS´09 keynote talk.</a:t>
            </a:r>
          </a:p>
          <a:p>
            <a:pPr lvl="1"/>
            <a:r>
              <a:rPr lang="en-US" dirty="0"/>
              <a:t>Slides 23—29</a:t>
            </a:r>
          </a:p>
        </p:txBody>
      </p:sp>
    </p:spTree>
    <p:extLst>
      <p:ext uri="{BB962C8B-B14F-4D97-AF65-F5344CB8AC3E}">
        <p14:creationId xmlns:p14="http://schemas.microsoft.com/office/powerpoint/2010/main" val="306824849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Performance evaluation</a:t>
            </a:r>
          </a:p>
          <a:p>
            <a:pPr lvl="1"/>
            <a:r>
              <a:rPr lang="en-US" dirty="0"/>
              <a:t>How to do it</a:t>
            </a:r>
          </a:p>
          <a:p>
            <a:pPr lvl="1"/>
            <a:r>
              <a:rPr lang="en-US" dirty="0"/>
              <a:t>How not to do it</a:t>
            </a:r>
          </a:p>
          <a:p>
            <a:r>
              <a:rPr lang="en-US" dirty="0"/>
              <a:t>Measurements:</a:t>
            </a:r>
          </a:p>
          <a:p>
            <a:pPr lvl="1"/>
            <a:r>
              <a:rPr lang="en-US" dirty="0"/>
              <a:t>Best results</a:t>
            </a:r>
          </a:p>
          <a:p>
            <a:pPr lvl="1"/>
            <a:r>
              <a:rPr lang="en-US" dirty="0"/>
              <a:t>Most expensive</a:t>
            </a:r>
          </a:p>
          <a:p>
            <a:r>
              <a:rPr lang="en-US" dirty="0"/>
              <a:t>Simulation:</a:t>
            </a:r>
          </a:p>
          <a:p>
            <a:pPr lvl="1"/>
            <a:r>
              <a:rPr lang="en-US" dirty="0"/>
              <a:t>Good results</a:t>
            </a:r>
          </a:p>
          <a:p>
            <a:pPr lvl="1"/>
            <a:r>
              <a:rPr lang="en-US" dirty="0"/>
              <a:t>Some effort</a:t>
            </a:r>
          </a:p>
          <a:p>
            <a:r>
              <a:rPr lang="en-US" dirty="0"/>
              <a:t>Modeling:</a:t>
            </a:r>
          </a:p>
          <a:p>
            <a:pPr lvl="1"/>
            <a:r>
              <a:rPr lang="en-US" dirty="0"/>
              <a:t>Initial results</a:t>
            </a:r>
          </a:p>
          <a:p>
            <a:pPr lvl="1"/>
            <a:r>
              <a:rPr lang="en-US" dirty="0"/>
              <a:t>Easy and cheap</a:t>
            </a:r>
          </a:p>
          <a:p>
            <a:r>
              <a:rPr lang="en-US" dirty="0"/>
              <a:t>In practice a combination should be used</a:t>
            </a:r>
          </a:p>
        </p:txBody>
      </p:sp>
    </p:spTree>
    <p:extLst>
      <p:ext uri="{BB962C8B-B14F-4D97-AF65-F5344CB8AC3E}">
        <p14:creationId xmlns:p14="http://schemas.microsoft.com/office/powerpoint/2010/main" val="3761975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common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US" dirty="0"/>
              <a:t>Is the system correctly defined and the goals clearly stated?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Are the goals stated in an unbiased manner?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Have all steps of the analysis followed systematically?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Is the problem clearly understood before analyzing it?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Are the performance metrics relevant for this problem?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Is the workload correct for this problem?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Is the evaluation technique appropriate?</a:t>
            </a:r>
          </a:p>
          <a:p>
            <a:pPr marL="457200" indent="-457200">
              <a:buFont typeface="+mj-lt"/>
              <a:buAutoNum type="arabicPeriod"/>
            </a:pPr>
            <a:r>
              <a:rPr lang="en-US" dirty="0"/>
              <a:t>Is the list of parameters that affect performance that affect performance complete?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7332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common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buFont typeface="+mj-lt"/>
              <a:buAutoNum type="arabicPeriod" startAt="9"/>
            </a:pPr>
            <a:r>
              <a:rPr lang="en-US" dirty="0"/>
              <a:t>Have all parameters that affect performance been chosen as factors to be varied?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/>
              <a:t>Is the experimental design efficient in terms of time and results?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/>
              <a:t>Is the level of detail proper?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/>
              <a:t>Is the measured data presented with analysis and interpretation?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/>
              <a:t>Is the analysis statistically correct?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/>
              <a:t>Has the sensitivity analysis been done?</a:t>
            </a:r>
          </a:p>
          <a:p>
            <a:pPr marL="457200" indent="-457200">
              <a:buFont typeface="+mj-lt"/>
              <a:buAutoNum type="arabicPeriod" startAt="9"/>
            </a:pPr>
            <a:r>
              <a:rPr lang="en-US" dirty="0"/>
              <a:t>Would errors in the input cause an insignificant change in the results?</a:t>
            </a:r>
          </a:p>
        </p:txBody>
      </p:sp>
    </p:spTree>
    <p:extLst>
      <p:ext uri="{BB962C8B-B14F-4D97-AF65-F5344CB8AC3E}">
        <p14:creationId xmlns:p14="http://schemas.microsoft.com/office/powerpoint/2010/main" val="20452042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common mistakes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457200" indent="-457200">
              <a:buFont typeface="+mj-lt"/>
              <a:buAutoNum type="arabicPeriod" startAt="16"/>
            </a:pPr>
            <a:r>
              <a:rPr lang="en-US" dirty="0"/>
              <a:t>Have the outliers in the input or output been treated properly?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/>
              <a:t>Have the future changes in the system and workload been taken into account?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/>
              <a:t>Has the variance of input been taken into account?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/>
              <a:t>Has the variance of the results been analyzed?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/>
              <a:t>Is the analysis easy to explain?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/>
              <a:t>Is the presentation style suitable for its audience?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/>
              <a:t>Have the results been graphically presented as much as possible?</a:t>
            </a:r>
          </a:p>
          <a:p>
            <a:pPr marL="457200" indent="-457200">
              <a:buFont typeface="+mj-lt"/>
              <a:buAutoNum type="arabicPeriod" startAt="16"/>
            </a:pPr>
            <a:r>
              <a:rPr lang="en-US" dirty="0"/>
              <a:t>Are the assumptions and limitations of the analysis clearly documented?</a:t>
            </a:r>
          </a:p>
        </p:txBody>
      </p:sp>
    </p:spTree>
    <p:extLst>
      <p:ext uri="{BB962C8B-B14F-4D97-AF65-F5344CB8AC3E}">
        <p14:creationId xmlns:p14="http://schemas.microsoft.com/office/powerpoint/2010/main" val="3673121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of techniques and metrics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Evaluation technique</a:t>
            </a:r>
          </a:p>
          <a:p>
            <a:pPr lvl="1"/>
            <a:r>
              <a:rPr lang="en-US" dirty="0"/>
              <a:t>Modeling</a:t>
            </a:r>
          </a:p>
          <a:p>
            <a:pPr lvl="1"/>
            <a:r>
              <a:rPr lang="en-US" dirty="0"/>
              <a:t>Simulation</a:t>
            </a:r>
          </a:p>
          <a:p>
            <a:pPr lvl="1"/>
            <a:r>
              <a:rPr lang="en-US" dirty="0"/>
              <a:t>Measurements</a:t>
            </a:r>
          </a:p>
          <a:p>
            <a:r>
              <a:rPr lang="en-US" dirty="0"/>
              <a:t>Metrics</a:t>
            </a:r>
          </a:p>
          <a:p>
            <a:pPr lvl="1"/>
            <a:r>
              <a:rPr lang="en-US" dirty="0"/>
              <a:t>Wall-clock time, system time, latency, throughput, scalability, correctness, availability, utilization, smoothness, usability…</a:t>
            </a:r>
          </a:p>
        </p:txBody>
      </p:sp>
    </p:spTree>
    <p:extLst>
      <p:ext uri="{BB962C8B-B14F-4D97-AF65-F5344CB8AC3E}">
        <p14:creationId xmlns:p14="http://schemas.microsoft.com/office/powerpoint/2010/main" val="14189529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Selection of technique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5842530"/>
              </p:ext>
            </p:extLst>
          </p:nvPr>
        </p:nvGraphicFramePr>
        <p:xfrm>
          <a:off x="328613" y="1751013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62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656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85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624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Criterion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Modeling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Simulation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Measurement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indent="0">
                        <a:buAutoNum type="arabicPeriod"/>
                      </a:pPr>
                      <a:r>
                        <a:rPr lang="en-US" baseline="0" dirty="0"/>
                        <a:t> </a:t>
                      </a:r>
                      <a:r>
                        <a:rPr lang="en-US" dirty="0"/>
                        <a:t>Stage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Post-prototype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 Time required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 Tools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Analyst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Computer languages/ simulator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Instrumentation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 Accuracy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Varies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5. Trade-off</a:t>
                      </a:r>
                      <a:r>
                        <a:rPr lang="en-US" baseline="0" dirty="0"/>
                        <a:t> evaluation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Easy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Moderate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Difficult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6. Cost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7. Scalability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Low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Medium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High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61101795"/>
      </p:ext>
    </p:extLst>
  </p:cSld>
  <p:clrMapOvr>
    <a:masterClrMapping/>
  </p:clrMapOvr>
</p:sld>
</file>

<file path=ppt/theme/theme1.xml><?xml version="1.0" encoding="utf-8"?>
<a:theme xmlns:a="http://schemas.openxmlformats.org/drawingml/2006/main" name="Mal_blaa_engelsk">
  <a:themeElements>
    <a:clrScheme name="Egendefinert 5">
      <a:dk1>
        <a:sysClr val="windowText" lastClr="000000"/>
      </a:dk1>
      <a:lt1>
        <a:sysClr val="window" lastClr="FFFFFF"/>
      </a:lt1>
      <a:dk2>
        <a:srgbClr val="00617F"/>
      </a:dk2>
      <a:lt2>
        <a:srgbClr val="EEECE1"/>
      </a:lt2>
      <a:accent1>
        <a:srgbClr val="00617F"/>
      </a:accent1>
      <a:accent2>
        <a:srgbClr val="CB343B"/>
      </a:accent2>
      <a:accent3>
        <a:srgbClr val="15718F"/>
      </a:accent3>
      <a:accent4>
        <a:srgbClr val="59A1A2"/>
      </a:accent4>
      <a:accent5>
        <a:srgbClr val="26828C"/>
      </a:accent5>
      <a:accent6>
        <a:srgbClr val="DE7C00"/>
      </a:accent6>
      <a:hlink>
        <a:srgbClr val="007396"/>
      </a:hlink>
      <a:folHlink>
        <a:srgbClr val="A6BBC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6926AD10647F0499A1B22C41C5CB3F7" ma:contentTypeVersion="0" ma:contentTypeDescription="Create a new document." ma:contentTypeScope="" ma:versionID="2eced70c0ab3fba1632cc886685d59c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4f93b3369b854682b1f3ebb5358e247b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2A44C19A-55CA-4178-B176-E86EC1915D9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BF53324-1A12-483B-8926-949939446837}">
  <ds:schemaRefs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http://schemas.microsoft.com/office/2006/metadata/properties"/>
    <ds:schemaRef ds:uri="http://purl.org/dc/elements/1.1/"/>
  </ds:schemaRefs>
</ds:datastoreItem>
</file>

<file path=customXml/itemProps3.xml><?xml version="1.0" encoding="utf-8"?>
<ds:datastoreItem xmlns:ds="http://schemas.openxmlformats.org/officeDocument/2006/customXml" ds:itemID="{7B67A465-F921-4A6E-993A-A4E82FB881E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Mal_blaa_engelsk</Template>
  <TotalTime>7624</TotalTime>
  <Words>1603</Words>
  <Application>Microsoft Office PowerPoint</Application>
  <PresentationFormat>On-screen Show (4:3)</PresentationFormat>
  <Paragraphs>356</Paragraphs>
  <Slides>44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9" baseType="lpstr">
      <vt:lpstr>Arial</vt:lpstr>
      <vt:lpstr>Calibri</vt:lpstr>
      <vt:lpstr>Open Sans</vt:lpstr>
      <vt:lpstr>Open Sans Light</vt:lpstr>
      <vt:lpstr>Mal_blaa_engelsk</vt:lpstr>
      <vt:lpstr>Performance evaluation</vt:lpstr>
      <vt:lpstr>Source / recommended reading</vt:lpstr>
      <vt:lpstr>Outline</vt:lpstr>
      <vt:lpstr>Steps for a performance evaluation study</vt:lpstr>
      <vt:lpstr>How to avoid common mistakes</vt:lpstr>
      <vt:lpstr>How to avoid common mistakes</vt:lpstr>
      <vt:lpstr>How to avoid common mistakes</vt:lpstr>
      <vt:lpstr>Selection of techniques and metrics</vt:lpstr>
      <vt:lpstr>Selection of technique</vt:lpstr>
      <vt:lpstr>Selection of performance metrics</vt:lpstr>
      <vt:lpstr>Performance requirements</vt:lpstr>
      <vt:lpstr>Outline</vt:lpstr>
      <vt:lpstr>Performance measurements</vt:lpstr>
      <vt:lpstr>Workload types</vt:lpstr>
      <vt:lpstr>Workload selection</vt:lpstr>
      <vt:lpstr>Workload characterization</vt:lpstr>
      <vt:lpstr>Monitors</vt:lpstr>
      <vt:lpstr>Terminology</vt:lpstr>
      <vt:lpstr>Monitor classification</vt:lpstr>
      <vt:lpstr>Software monitor - design issues</vt:lpstr>
      <vt:lpstr>Software monitor – common layers</vt:lpstr>
      <vt:lpstr>Software monitor – common layers</vt:lpstr>
      <vt:lpstr>Experimental design</vt:lpstr>
      <vt:lpstr>Terminology</vt:lpstr>
      <vt:lpstr>Common mistakes</vt:lpstr>
      <vt:lpstr>Experimental designs</vt:lpstr>
      <vt:lpstr>Experimental designs</vt:lpstr>
      <vt:lpstr>Experimental designs</vt:lpstr>
      <vt:lpstr>Experimental design steps  (for your master thesis)</vt:lpstr>
      <vt:lpstr>Issues not covered</vt:lpstr>
      <vt:lpstr>Outline</vt:lpstr>
      <vt:lpstr>Simulation</vt:lpstr>
      <vt:lpstr>Checklist</vt:lpstr>
      <vt:lpstr>Common mistakes</vt:lpstr>
      <vt:lpstr>Terminology</vt:lpstr>
      <vt:lpstr>Terminology</vt:lpstr>
      <vt:lpstr>Terminology</vt:lpstr>
      <vt:lpstr>Types of simulation</vt:lpstr>
      <vt:lpstr>Simula</vt:lpstr>
      <vt:lpstr>Not covered</vt:lpstr>
      <vt:lpstr>Outline</vt:lpstr>
      <vt:lpstr>Analytical modeling</vt:lpstr>
      <vt:lpstr>Modeling</vt:lpstr>
      <vt:lpstr>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larsab</dc:creator>
  <cp:lastModifiedBy>Lars Ailo Bongo</cp:lastModifiedBy>
  <cp:revision>108</cp:revision>
  <dcterms:created xsi:type="dcterms:W3CDTF">2013-08-07T10:42:41Z</dcterms:created>
  <dcterms:modified xsi:type="dcterms:W3CDTF">2018-09-10T11:55:02Z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0x01010066926AD10647F0499A1B22C41C5CB3F7</vt:lpwstr>
  </property>
  <property fmtid="{D5CDD505-2E9C-101B-9397-08002B2CF9AE}" pid="3" name="IsMyDocuments">
    <vt:bool>true</vt:bool>
  </property>
</Properties>
</file>